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0"/>
  </p:notesMasterIdLst>
  <p:sldIdLst>
    <p:sldId id="256" r:id="rId2"/>
    <p:sldId id="258" r:id="rId3"/>
    <p:sldId id="259" r:id="rId4"/>
    <p:sldId id="329" r:id="rId5"/>
    <p:sldId id="262" r:id="rId6"/>
    <p:sldId id="263" r:id="rId7"/>
    <p:sldId id="287" r:id="rId8"/>
    <p:sldId id="261" r:id="rId9"/>
    <p:sldId id="282" r:id="rId10"/>
    <p:sldId id="283" r:id="rId11"/>
    <p:sldId id="260" r:id="rId12"/>
    <p:sldId id="330" r:id="rId13"/>
    <p:sldId id="331" r:id="rId14"/>
    <p:sldId id="332" r:id="rId15"/>
    <p:sldId id="333" r:id="rId16"/>
    <p:sldId id="335" r:id="rId17"/>
    <p:sldId id="286" r:id="rId18"/>
    <p:sldId id="288" r:id="rId19"/>
    <p:sldId id="290" r:id="rId20"/>
    <p:sldId id="292" r:id="rId21"/>
    <p:sldId id="269" r:id="rId22"/>
    <p:sldId id="289" r:id="rId23"/>
    <p:sldId id="293" r:id="rId24"/>
    <p:sldId id="294" r:id="rId25"/>
    <p:sldId id="270" r:id="rId26"/>
    <p:sldId id="337" r:id="rId27"/>
    <p:sldId id="295" r:id="rId28"/>
    <p:sldId id="296" r:id="rId29"/>
    <p:sldId id="271" r:id="rId30"/>
    <p:sldId id="280" r:id="rId31"/>
    <p:sldId id="297" r:id="rId32"/>
    <p:sldId id="298" r:id="rId33"/>
    <p:sldId id="339" r:id="rId34"/>
    <p:sldId id="300" r:id="rId35"/>
    <p:sldId id="275" r:id="rId36"/>
    <p:sldId id="301" r:id="rId37"/>
    <p:sldId id="303" r:id="rId38"/>
    <p:sldId id="340" r:id="rId39"/>
    <p:sldId id="304" r:id="rId40"/>
    <p:sldId id="281" r:id="rId41"/>
    <p:sldId id="341" r:id="rId42"/>
    <p:sldId id="306" r:id="rId43"/>
    <p:sldId id="305" r:id="rId44"/>
    <p:sldId id="310" r:id="rId45"/>
    <p:sldId id="342" r:id="rId46"/>
    <p:sldId id="307" r:id="rId47"/>
    <p:sldId id="312" r:id="rId48"/>
    <p:sldId id="313" r:id="rId49"/>
    <p:sldId id="328" r:id="rId50"/>
    <p:sldId id="314" r:id="rId51"/>
    <p:sldId id="315" r:id="rId52"/>
    <p:sldId id="317" r:id="rId53"/>
    <p:sldId id="322" r:id="rId54"/>
    <p:sldId id="321" r:id="rId55"/>
    <p:sldId id="318" r:id="rId56"/>
    <p:sldId id="320" r:id="rId57"/>
    <p:sldId id="324" r:id="rId58"/>
    <p:sldId id="323" r:id="rId59"/>
    <p:sldId id="325" r:id="rId60"/>
    <p:sldId id="326" r:id="rId61"/>
    <p:sldId id="327" r:id="rId62"/>
    <p:sldId id="344" r:id="rId63"/>
    <p:sldId id="345" r:id="rId64"/>
    <p:sldId id="265" r:id="rId65"/>
    <p:sldId id="266" r:id="rId66"/>
    <p:sldId id="343" r:id="rId67"/>
    <p:sldId id="347" r:id="rId68"/>
    <p:sldId id="346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0381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7691D-3C3B-4878-A547-F43712667D3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1F237-73EC-41F6-8EFC-556AE1C4A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F237-73EC-41F6-8EFC-556AE1C4A6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2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F237-73EC-41F6-8EFC-556AE1C4A6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78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F237-73EC-41F6-8EFC-556AE1C4A6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F237-73EC-41F6-8EFC-556AE1C4A6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53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Nonbinary score, line 520 USE MAYBE SOME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F237-73EC-41F6-8EFC-556AE1C4A6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4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Nonbinary score, line 520 USE MAYBE SOME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F237-73EC-41F6-8EFC-556AE1C4A6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Nonbinary score, line 520 USE MAYBE SOME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F237-73EC-41F6-8EFC-556AE1C4A6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4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stlplot</a:t>
            </a:r>
            <a:r>
              <a:rPr lang="en-US" dirty="0"/>
              <a:t>("Bitcoin",2014,1,2018,112) – bitcoin </a:t>
            </a:r>
            <a:r>
              <a:rPr lang="en-US" dirty="0" err="1"/>
              <a:t>vaule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F237-73EC-41F6-8EFC-556AE1C4A66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0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Seasonal component of bitcoin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F237-73EC-41F6-8EFC-556AE1C4A66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8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16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36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4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4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94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3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8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6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1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63F507-3861-4C2C-B56A-EC92C1CD834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B1BED47-B48C-4D7A-8591-E8204704B2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42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FFE1-1CD8-47C5-A2D8-8B3A35BF2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Cryptocurrency Time Series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56070-DBF8-407E-840C-29E62876C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INFO 550</a:t>
            </a:r>
          </a:p>
          <a:p>
            <a:r>
              <a:rPr lang="en-US" dirty="0"/>
              <a:t>Christian Enriquez</a:t>
            </a:r>
          </a:p>
        </p:txBody>
      </p:sp>
    </p:spTree>
    <p:extLst>
      <p:ext uri="{BB962C8B-B14F-4D97-AF65-F5344CB8AC3E}">
        <p14:creationId xmlns:p14="http://schemas.microsoft.com/office/powerpoint/2010/main" val="208974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2E3DE-38D6-4759-BB4E-D3D66CB6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4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3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4189B-3ADB-45E8-89F7-85E6C39C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667C-3CC9-45A7-AA4B-02C1C24CA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One: Are the local peaks of these top cryptocurrencies similar in any way? </a:t>
            </a:r>
          </a:p>
          <a:p>
            <a:r>
              <a:rPr lang="en-US" dirty="0"/>
              <a:t>Hypothesis Two: are mentions of bitcoin in news media on twitter and price of bitcoin related? </a:t>
            </a:r>
          </a:p>
          <a:p>
            <a:r>
              <a:rPr lang="en-US" dirty="0"/>
              <a:t>Hypothesis Three: are mentions of bitcoin by the public related to market value of bitcoin? </a:t>
            </a:r>
          </a:p>
          <a:p>
            <a:r>
              <a:rPr lang="en-US" dirty="0"/>
              <a:t>Hypothesis Four: Is there a time of year that bitcoin value is generally high?</a:t>
            </a:r>
          </a:p>
          <a:p>
            <a:r>
              <a:rPr lang="en-US" dirty="0"/>
              <a:t>Hypothesis Five: Is there a relationship between number of bitcoin transactions and its market value?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92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E11A82-5DAD-45D1-8097-E43936004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09"/>
          <a:stretch/>
        </p:blipFill>
        <p:spPr>
          <a:xfrm>
            <a:off x="0" y="0"/>
            <a:ext cx="72741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2BA63-EBE6-474B-A4D9-26A0A6EB565D}"/>
              </a:ext>
            </a:extLst>
          </p:cNvPr>
          <p:cNvSpPr/>
          <p:nvPr/>
        </p:nvSpPr>
        <p:spPr>
          <a:xfrm>
            <a:off x="7274102" y="2118369"/>
            <a:ext cx="43918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Hypothesis One: Are the local peaks of these top cryptocurrencies similar in any way? </a:t>
            </a:r>
          </a:p>
        </p:txBody>
      </p:sp>
    </p:spTree>
    <p:extLst>
      <p:ext uri="{BB962C8B-B14F-4D97-AF65-F5344CB8AC3E}">
        <p14:creationId xmlns:p14="http://schemas.microsoft.com/office/powerpoint/2010/main" val="194134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2B53B2-0D58-4F05-BE59-5818C547A8EE}"/>
              </a:ext>
            </a:extLst>
          </p:cNvPr>
          <p:cNvSpPr/>
          <p:nvPr/>
        </p:nvSpPr>
        <p:spPr>
          <a:xfrm>
            <a:off x="1809137" y="186634"/>
            <a:ext cx="93258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Hypothesis Two: Are mentions of bitcoin in news media on twitter and price of bitcoin related?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6A3167-115E-4F2E-A659-8EAF6E391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4" t="44513" r="32379" b="7721"/>
          <a:stretch/>
        </p:blipFill>
        <p:spPr>
          <a:xfrm>
            <a:off x="0" y="2005781"/>
            <a:ext cx="6666271" cy="3274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904CB3-64D4-4693-8559-FFC5F7F5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6" t="39996" r="34313" b="5999"/>
          <a:stretch/>
        </p:blipFill>
        <p:spPr>
          <a:xfrm>
            <a:off x="5791200" y="1644445"/>
            <a:ext cx="6400800" cy="37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9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14AEFC-5F69-456B-B15A-2EABE98A0977}"/>
              </a:ext>
            </a:extLst>
          </p:cNvPr>
          <p:cNvSpPr/>
          <p:nvPr/>
        </p:nvSpPr>
        <p:spPr>
          <a:xfrm>
            <a:off x="1514167" y="180118"/>
            <a:ext cx="97683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Hypothesis Three: are mentions of bitcoin by the public related to market value of bitcoin?</a:t>
            </a:r>
          </a:p>
          <a:p>
            <a:endParaRPr lang="en-US" sz="3200" dirty="0"/>
          </a:p>
          <a:p>
            <a:r>
              <a:rPr lang="en-US" sz="3200" dirty="0"/>
              <a:t>Public sees things before news reports.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EAC31-8361-46FF-91E6-1B2974E2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503" y="2242221"/>
            <a:ext cx="3346994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4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2A27A-AE94-4FD7-8B1E-960D0C3D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62" y="1451658"/>
            <a:ext cx="8305243" cy="46716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25A93-0B49-40ED-A236-4B410FD8F97B}"/>
              </a:ext>
            </a:extLst>
          </p:cNvPr>
          <p:cNvSpPr/>
          <p:nvPr/>
        </p:nvSpPr>
        <p:spPr>
          <a:xfrm>
            <a:off x="2163096" y="319144"/>
            <a:ext cx="7328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Hypothesis Four: Is there a time of year that Bitcoin value is generally high?</a:t>
            </a:r>
          </a:p>
        </p:txBody>
      </p:sp>
    </p:spTree>
    <p:extLst>
      <p:ext uri="{BB962C8B-B14F-4D97-AF65-F5344CB8AC3E}">
        <p14:creationId xmlns:p14="http://schemas.microsoft.com/office/powerpoint/2010/main" val="92590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148A5-B85C-49CA-836D-736ADE1E0EE5}"/>
              </a:ext>
            </a:extLst>
          </p:cNvPr>
          <p:cNvSpPr/>
          <p:nvPr/>
        </p:nvSpPr>
        <p:spPr>
          <a:xfrm>
            <a:off x="3048000" y="33313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Hypothesis Five: Is there a relationship between number of bitcoin transactions and its market value?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51A9-6681-4721-8883-173987EB8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59" y="2271712"/>
            <a:ext cx="4207241" cy="2356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AE218E-23A6-4034-AF02-BF233FFD2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43" y="2271712"/>
            <a:ext cx="19812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8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EAD68-362B-4EFB-B671-3AE2B6B7B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2" t="22353" r="7943" b="7076"/>
          <a:stretch/>
        </p:blipFill>
        <p:spPr>
          <a:xfrm>
            <a:off x="2192593" y="1172497"/>
            <a:ext cx="8155858" cy="4837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81367-D58C-4E41-BE4C-D915CA548C5A}"/>
              </a:ext>
            </a:extLst>
          </p:cNvPr>
          <p:cNvSpPr txBox="1"/>
          <p:nvPr/>
        </p:nvSpPr>
        <p:spPr>
          <a:xfrm>
            <a:off x="4596580" y="263256"/>
            <a:ext cx="5751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rTweet</a:t>
            </a:r>
            <a:r>
              <a:rPr lang="en-US" sz="3200" dirty="0"/>
              <a:t> Package </a:t>
            </a:r>
          </a:p>
        </p:txBody>
      </p:sp>
    </p:spTree>
    <p:extLst>
      <p:ext uri="{BB962C8B-B14F-4D97-AF65-F5344CB8AC3E}">
        <p14:creationId xmlns:p14="http://schemas.microsoft.com/office/powerpoint/2010/main" val="296484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1EDBA-C19C-4345-AA0C-0DB71364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" t="25017" r="38816" b="69132"/>
          <a:stretch/>
        </p:blipFill>
        <p:spPr>
          <a:xfrm>
            <a:off x="2326105" y="5887453"/>
            <a:ext cx="6994358" cy="40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3DA82-ADC0-4E5B-82F8-0D20ECF3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75" y="786064"/>
            <a:ext cx="8035650" cy="496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8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168D8-186F-476A-8D5D-3007F29AC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t="33208" r="61461" b="53218"/>
          <a:stretch/>
        </p:blipFill>
        <p:spPr>
          <a:xfrm>
            <a:off x="6736882" y="1999571"/>
            <a:ext cx="4281638" cy="9304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33C7CD-6FC1-4CF1-A41F-D46E7035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12" y="296682"/>
            <a:ext cx="5816088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9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6604-6375-49AC-B292-099FA999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16F-1EA3-4DC6-A4CE-9C95086C2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760720" cy="4023360"/>
          </a:xfrm>
        </p:spPr>
        <p:txBody>
          <a:bodyPr/>
          <a:lstStyle/>
          <a:p>
            <a:r>
              <a:rPr lang="en-US" dirty="0"/>
              <a:t>A cryptocurrency is a digital asset designed to work as a medium of exchange. </a:t>
            </a:r>
          </a:p>
          <a:p>
            <a:r>
              <a:rPr lang="en-US" dirty="0"/>
              <a:t>Uses cryptography to secure its transactions/creation of additional units, and to verify the transfer of assets. </a:t>
            </a:r>
          </a:p>
          <a:p>
            <a:r>
              <a:rPr lang="en-US" dirty="0"/>
              <a:t>Cryptocurrencies use decentralized control as opposed to centralized electronic money and central banking systems.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AF018-D5AE-4611-A700-48A1EDEE1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53" r="14018"/>
          <a:stretch/>
        </p:blipFill>
        <p:spPr>
          <a:xfrm>
            <a:off x="7285702" y="1845734"/>
            <a:ext cx="4542504" cy="259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C51D6D-259D-4FC4-A59C-0DFDA91FF12A}"/>
              </a:ext>
            </a:extLst>
          </p:cNvPr>
          <p:cNvSpPr/>
          <p:nvPr/>
        </p:nvSpPr>
        <p:spPr>
          <a:xfrm>
            <a:off x="7189372" y="4544908"/>
            <a:ext cx="4638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https://altcointrading.io/theme/img/altcoin.jpg</a:t>
            </a:r>
          </a:p>
        </p:txBody>
      </p:sp>
    </p:spTree>
    <p:extLst>
      <p:ext uri="{BB962C8B-B14F-4D97-AF65-F5344CB8AC3E}">
        <p14:creationId xmlns:p14="http://schemas.microsoft.com/office/powerpoint/2010/main" val="3585325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5BE77D-E438-4185-8C58-06AE10845CD5}"/>
              </a:ext>
            </a:extLst>
          </p:cNvPr>
          <p:cNvSpPr/>
          <p:nvPr/>
        </p:nvSpPr>
        <p:spPr>
          <a:xfrm>
            <a:off x="3048000" y="16460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HYPOTHESIS TWO: ARE MENTIONS OF BITCOIN IN NEWS MEDIA ON TWITTER AND PRICE OF BITCOIN RELATED?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50B88F7-EF00-4495-875F-8966697D034E}"/>
              </a:ext>
            </a:extLst>
          </p:cNvPr>
          <p:cNvSpPr/>
          <p:nvPr/>
        </p:nvSpPr>
        <p:spPr>
          <a:xfrm>
            <a:off x="5293896" y="2711116"/>
            <a:ext cx="1155032" cy="1327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ECEFEC-7E9B-4A0C-AD40-FBA68B346533}"/>
              </a:ext>
            </a:extLst>
          </p:cNvPr>
          <p:cNvSpPr/>
          <p:nvPr/>
        </p:nvSpPr>
        <p:spPr>
          <a:xfrm>
            <a:off x="3048000" y="44573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HYPOTHESIS TWO: ARE MENTIONS OF BITCOIN IN NEWS MEDIA AND PRICE OF BITCOIN RELATED?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DCCF888-B629-4C2D-810C-1F5B16DC6A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9728" y="179206"/>
            <a:ext cx="10058400" cy="1449387"/>
          </a:xfrm>
        </p:spPr>
        <p:txBody>
          <a:bodyPr/>
          <a:lstStyle/>
          <a:p>
            <a:pPr algn="ctr"/>
            <a:r>
              <a:rPr lang="en-US" dirty="0"/>
              <a:t>Expand my Hypotheses…. </a:t>
            </a:r>
          </a:p>
        </p:txBody>
      </p:sp>
    </p:spTree>
    <p:extLst>
      <p:ext uri="{BB962C8B-B14F-4D97-AF65-F5344CB8AC3E}">
        <p14:creationId xmlns:p14="http://schemas.microsoft.com/office/powerpoint/2010/main" val="144785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F32F-3599-4696-ADCE-B2435B66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Rtimes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FB3F5-F232-4AC6-97CD-425D043EC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4895" cy="4351338"/>
          </a:xfrm>
        </p:spPr>
        <p:txBody>
          <a:bodyPr/>
          <a:lstStyle/>
          <a:p>
            <a:r>
              <a:rPr lang="en-US" dirty="0"/>
              <a:t>Interface to Congress, Campaign Finance, Article Search, and Geographic 'APIs' from the New York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448F9-E8F5-40FB-8FD1-4419A9C74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2" t="22209" r="28421" b="5302"/>
          <a:stretch/>
        </p:blipFill>
        <p:spPr>
          <a:xfrm>
            <a:off x="6400800" y="1027906"/>
            <a:ext cx="5245768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08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8D023-40E0-41B8-BC14-646E74DFB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3" t="36075" r="40131" b="55792"/>
          <a:stretch/>
        </p:blipFill>
        <p:spPr>
          <a:xfrm>
            <a:off x="2719137" y="2470484"/>
            <a:ext cx="6753726" cy="557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AE9F8-9E17-494C-92C0-D34C04118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7" t="52165" r="38553" b="37304"/>
          <a:stretch/>
        </p:blipFill>
        <p:spPr>
          <a:xfrm>
            <a:off x="2719137" y="3982451"/>
            <a:ext cx="6914147" cy="72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5A1DB-6531-4646-85AA-3287739F7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7" t="41399" r="39868" b="48069"/>
          <a:stretch/>
        </p:blipFill>
        <p:spPr>
          <a:xfrm>
            <a:off x="2719136" y="794084"/>
            <a:ext cx="6753727" cy="72189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37F51DE-CDF5-4AF7-9532-68D9F7DDE874}"/>
              </a:ext>
            </a:extLst>
          </p:cNvPr>
          <p:cNvSpPr/>
          <p:nvPr/>
        </p:nvSpPr>
        <p:spPr>
          <a:xfrm>
            <a:off x="5334000" y="1636294"/>
            <a:ext cx="368969" cy="55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497E3-6052-413D-AB55-749948C3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298" y="3360407"/>
            <a:ext cx="402371" cy="579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B03B9C-C004-4060-A6B5-6581727831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3" t="31980" r="41842" b="51626"/>
          <a:stretch/>
        </p:blipFill>
        <p:spPr>
          <a:xfrm>
            <a:off x="2879557" y="5502027"/>
            <a:ext cx="6753727" cy="1123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B38F5-6A17-4280-AEFD-171B9F9BB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598" y="4827699"/>
            <a:ext cx="402371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14BF0-BFF3-4CE4-9D21-B91920290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" t="15422" r="39341" b="11092"/>
          <a:stretch/>
        </p:blipFill>
        <p:spPr>
          <a:xfrm>
            <a:off x="786063" y="1058778"/>
            <a:ext cx="7283116" cy="5037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EEC69-91F4-4724-B9C2-8C376F3D47E9}"/>
              </a:ext>
            </a:extLst>
          </p:cNvPr>
          <p:cNvSpPr txBox="1"/>
          <p:nvPr/>
        </p:nvSpPr>
        <p:spPr>
          <a:xfrm>
            <a:off x="8496882" y="1058778"/>
            <a:ext cx="27708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query returns a </a:t>
            </a:r>
            <a:r>
              <a:rPr lang="en-US" dirty="0" err="1"/>
              <a:t>dataframe</a:t>
            </a:r>
            <a:r>
              <a:rPr lang="en-US" dirty="0"/>
              <a:t> of 27 variables.</a:t>
            </a:r>
          </a:p>
          <a:p>
            <a:endParaRPr lang="en-US" dirty="0"/>
          </a:p>
          <a:p>
            <a:r>
              <a:rPr lang="en-US" dirty="0"/>
              <a:t>The ones of interest to me are </a:t>
            </a:r>
          </a:p>
          <a:p>
            <a:endParaRPr lang="en-US" dirty="0"/>
          </a:p>
          <a:p>
            <a:r>
              <a:rPr lang="en-US" dirty="0" err="1"/>
              <a:t>Headline.main</a:t>
            </a:r>
            <a:r>
              <a:rPr lang="en-US" dirty="0"/>
              <a:t> – Headline of Article</a:t>
            </a:r>
          </a:p>
          <a:p>
            <a:endParaRPr lang="en-US" dirty="0"/>
          </a:p>
          <a:p>
            <a:r>
              <a:rPr lang="en-US" dirty="0" err="1"/>
              <a:t>Pub_Date</a:t>
            </a:r>
            <a:r>
              <a:rPr lang="en-US" dirty="0"/>
              <a:t>-Date of publication</a:t>
            </a:r>
          </a:p>
        </p:txBody>
      </p:sp>
    </p:spTree>
    <p:extLst>
      <p:ext uri="{BB962C8B-B14F-4D97-AF65-F5344CB8AC3E}">
        <p14:creationId xmlns:p14="http://schemas.microsoft.com/office/powerpoint/2010/main" val="1003003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48DF-9A57-4B24-BFD2-4D57A4AA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58" r="55921" b="13199"/>
          <a:stretch/>
        </p:blipFill>
        <p:spPr>
          <a:xfrm>
            <a:off x="6625390" y="1014662"/>
            <a:ext cx="5374105" cy="482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C9A95-3C41-426D-92CB-49975758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32" y="711539"/>
            <a:ext cx="3931434" cy="2717460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BEBE2BBE-B98C-4107-A071-70623D755F59}"/>
              </a:ext>
            </a:extLst>
          </p:cNvPr>
          <p:cNvSpPr/>
          <p:nvPr/>
        </p:nvSpPr>
        <p:spPr>
          <a:xfrm flipV="1">
            <a:off x="4604084" y="3577390"/>
            <a:ext cx="1491916" cy="8502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777F5-2EDD-467C-92F1-77B8F7748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979" y="4395539"/>
            <a:ext cx="1894914" cy="13073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98571F0-0E19-4FC2-A256-672B942DC042}"/>
              </a:ext>
            </a:extLst>
          </p:cNvPr>
          <p:cNvSpPr/>
          <p:nvPr/>
        </p:nvSpPr>
        <p:spPr>
          <a:xfrm>
            <a:off x="4459705" y="4780548"/>
            <a:ext cx="1636295" cy="545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376B-7B2E-484F-8889-7D1D5CB96E5B}"/>
              </a:ext>
            </a:extLst>
          </p:cNvPr>
          <p:cNvSpPr txBox="1"/>
          <p:nvPr/>
        </p:nvSpPr>
        <p:spPr>
          <a:xfrm>
            <a:off x="1312606" y="206477"/>
            <a:ext cx="32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1143 Observations “Bitcoin”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6192-B206-4526-B2FF-52887B291475}"/>
              </a:ext>
            </a:extLst>
          </p:cNvPr>
          <p:cNvSpPr/>
          <p:nvPr/>
        </p:nvSpPr>
        <p:spPr>
          <a:xfrm>
            <a:off x="813861" y="3920107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125 Observations “Cryptocurrency ”</a:t>
            </a:r>
          </a:p>
        </p:txBody>
      </p:sp>
    </p:spTree>
    <p:extLst>
      <p:ext uri="{BB962C8B-B14F-4D97-AF65-F5344CB8AC3E}">
        <p14:creationId xmlns:p14="http://schemas.microsoft.com/office/powerpoint/2010/main" val="249766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CB1EB-81E5-4699-9F45-F5F65F625D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122" y="1253331"/>
            <a:ext cx="5802313" cy="43513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Looking at the data, there are a number of headlines that don’t seem to have much to do with bitcoin or crypto currency. will delete rows if no string of bitcoin and cryptocurrency exist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BC9E8-5D1C-448E-A88A-8719B26AE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1" r="50000" b="30049"/>
          <a:stretch/>
        </p:blipFill>
        <p:spPr>
          <a:xfrm>
            <a:off x="6323435" y="1135439"/>
            <a:ext cx="5868565" cy="435133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B72CBD-79BE-4236-9217-298136B93970}"/>
              </a:ext>
            </a:extLst>
          </p:cNvPr>
          <p:cNvSpPr/>
          <p:nvPr/>
        </p:nvSpPr>
        <p:spPr>
          <a:xfrm>
            <a:off x="8731045" y="4409768"/>
            <a:ext cx="2182761" cy="265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1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0C38E-F2DD-47C1-B057-3F715F3B4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5" t="39565" r="63589" b="42362"/>
          <a:stretch/>
        </p:blipFill>
        <p:spPr>
          <a:xfrm>
            <a:off x="398207" y="5043948"/>
            <a:ext cx="3908323" cy="1238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6CAF4C-3223-429E-BAC5-ABD8FB18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42462"/>
            <a:ext cx="5176684" cy="38381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1E8582B-9730-4132-86FA-CB8F01499776}"/>
              </a:ext>
            </a:extLst>
          </p:cNvPr>
          <p:cNvSpPr/>
          <p:nvPr/>
        </p:nvSpPr>
        <p:spPr>
          <a:xfrm>
            <a:off x="5176685" y="2507224"/>
            <a:ext cx="762000" cy="479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82BE2-3617-47CA-BAEB-5C3080BF9F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67" r="50000" b="20631"/>
          <a:stretch/>
        </p:blipFill>
        <p:spPr>
          <a:xfrm>
            <a:off x="5938685" y="898574"/>
            <a:ext cx="6096000" cy="4352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AE7B3-403D-4F02-97EA-AB5E5AB33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19" y="310886"/>
            <a:ext cx="3340898" cy="4999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BF64C3-8262-4EF6-BDC0-05CF98112D85}"/>
              </a:ext>
            </a:extLst>
          </p:cNvPr>
          <p:cNvSpPr/>
          <p:nvPr/>
        </p:nvSpPr>
        <p:spPr>
          <a:xfrm>
            <a:off x="7130063" y="441469"/>
            <a:ext cx="2711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308 Observations “Bitcoin”</a:t>
            </a:r>
          </a:p>
        </p:txBody>
      </p:sp>
    </p:spTree>
    <p:extLst>
      <p:ext uri="{BB962C8B-B14F-4D97-AF65-F5344CB8AC3E}">
        <p14:creationId xmlns:p14="http://schemas.microsoft.com/office/powerpoint/2010/main" val="460300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E6E91-F7F8-4B49-847E-94D15616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87" y="685928"/>
            <a:ext cx="8889583" cy="54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52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B5387D-1242-4DCF-8D48-E7014C04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34" y="685928"/>
            <a:ext cx="8889583" cy="54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46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53FD0C-0BE8-4C31-BEF0-101C97DE1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28"/>
          <a:stretch/>
        </p:blipFill>
        <p:spPr>
          <a:xfrm>
            <a:off x="149482" y="612058"/>
            <a:ext cx="7736883" cy="56338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73CC9F-808A-4BA9-90ED-F445381F4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4" t="50000" r="71453" b="21922"/>
          <a:stretch/>
        </p:blipFill>
        <p:spPr>
          <a:xfrm>
            <a:off x="8377083" y="2168014"/>
            <a:ext cx="3458242" cy="22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366C-25A4-4182-B281-C9591055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gives cryptocurrencies value?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7F36-B843-4FAD-B69C-D2988F150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Scarcity</a:t>
            </a:r>
          </a:p>
          <a:p>
            <a:pPr marL="0" indent="0">
              <a:buNone/>
            </a:pPr>
            <a:r>
              <a:rPr lang="en-US" sz="1600" i="1" dirty="0"/>
              <a:t>Capped at 21 million (Bitcoin)</a:t>
            </a:r>
          </a:p>
          <a:p>
            <a:r>
              <a:rPr lang="en-US" sz="3600" dirty="0"/>
              <a:t>Utility</a:t>
            </a:r>
          </a:p>
          <a:p>
            <a:pPr marL="0" indent="0">
              <a:buNone/>
            </a:pPr>
            <a:r>
              <a:rPr lang="en-US" sz="1800" i="1" dirty="0"/>
              <a:t>Advantage of e-commerce, free from regulation</a:t>
            </a:r>
          </a:p>
          <a:p>
            <a:r>
              <a:rPr lang="en-US" sz="3600" dirty="0"/>
              <a:t>Supply and Demand</a:t>
            </a:r>
          </a:p>
          <a:p>
            <a:pPr marL="0" indent="0">
              <a:buNone/>
            </a:pPr>
            <a:r>
              <a:rPr lang="en-US" sz="2000" i="1" dirty="0"/>
              <a:t>Growing popularity </a:t>
            </a:r>
          </a:p>
        </p:txBody>
      </p:sp>
    </p:spTree>
    <p:extLst>
      <p:ext uri="{BB962C8B-B14F-4D97-AF65-F5344CB8AC3E}">
        <p14:creationId xmlns:p14="http://schemas.microsoft.com/office/powerpoint/2010/main" val="387899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9A72AA-7D00-449F-80D9-3CAD0DEA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80" y="530056"/>
            <a:ext cx="7914968" cy="48846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CFA4DB-5FF8-4547-8BFF-F9F52C9C9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8" t="33325" r="63346" b="32680"/>
          <a:stretch/>
        </p:blipFill>
        <p:spPr>
          <a:xfrm>
            <a:off x="7890388" y="2050025"/>
            <a:ext cx="4067551" cy="24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0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1D3A-C7CE-4177-9C32-3E3CEC77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Bias….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C9120-0DD3-4557-B51A-9D765764F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5"/>
          <a:stretch/>
        </p:blipFill>
        <p:spPr>
          <a:xfrm>
            <a:off x="1026921" y="1909011"/>
            <a:ext cx="5870957" cy="4134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A3395-E2DB-49BE-84C4-8EF0C822729B}"/>
              </a:ext>
            </a:extLst>
          </p:cNvPr>
          <p:cNvSpPr txBox="1"/>
          <p:nvPr/>
        </p:nvSpPr>
        <p:spPr>
          <a:xfrm>
            <a:off x="7808105" y="2183114"/>
            <a:ext cx="3224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more neutral responses?</a:t>
            </a:r>
          </a:p>
        </p:txBody>
      </p:sp>
    </p:spTree>
    <p:extLst>
      <p:ext uri="{BB962C8B-B14F-4D97-AF65-F5344CB8AC3E}">
        <p14:creationId xmlns:p14="http://schemas.microsoft.com/office/powerpoint/2010/main" val="4071778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1D3A-C7CE-4177-9C32-3E3CEC77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Bias….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D51D-94DD-4324-BC04-8A50626FC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42803" r="55510" b="54849"/>
          <a:stretch/>
        </p:blipFill>
        <p:spPr>
          <a:xfrm>
            <a:off x="575257" y="2016181"/>
            <a:ext cx="11041485" cy="367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5DFDC-0EE4-4868-8146-947FED487D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2" t="54739" r="55921" b="41750"/>
          <a:stretch/>
        </p:blipFill>
        <p:spPr>
          <a:xfrm>
            <a:off x="483521" y="3429000"/>
            <a:ext cx="11133221" cy="5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00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C9A95-3C41-426D-92CB-49975758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32" y="711539"/>
            <a:ext cx="3931434" cy="2717460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BEBE2BBE-B98C-4107-A071-70623D755F59}"/>
              </a:ext>
            </a:extLst>
          </p:cNvPr>
          <p:cNvSpPr/>
          <p:nvPr/>
        </p:nvSpPr>
        <p:spPr>
          <a:xfrm flipV="1">
            <a:off x="4604084" y="3577390"/>
            <a:ext cx="1491916" cy="8502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777F5-2EDD-467C-92F1-77B8F774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79" y="4395539"/>
            <a:ext cx="1894914" cy="13073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98571F0-0E19-4FC2-A256-672B942DC042}"/>
              </a:ext>
            </a:extLst>
          </p:cNvPr>
          <p:cNvSpPr/>
          <p:nvPr/>
        </p:nvSpPr>
        <p:spPr>
          <a:xfrm>
            <a:off x="4459705" y="4780548"/>
            <a:ext cx="1636295" cy="545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376B-7B2E-484F-8889-7D1D5CB96E5B}"/>
              </a:ext>
            </a:extLst>
          </p:cNvPr>
          <p:cNvSpPr txBox="1"/>
          <p:nvPr/>
        </p:nvSpPr>
        <p:spPr>
          <a:xfrm>
            <a:off x="1312606" y="206477"/>
            <a:ext cx="32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1143 Observations “Bitcoin”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6192-B206-4526-B2FF-52887B291475}"/>
              </a:ext>
            </a:extLst>
          </p:cNvPr>
          <p:cNvSpPr/>
          <p:nvPr/>
        </p:nvSpPr>
        <p:spPr>
          <a:xfrm>
            <a:off x="813861" y="3920107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125 Observations “Cryptocurrency 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E43448-D390-4664-A5DF-D10391BF0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6" t="18480" r="61290" b="12885"/>
          <a:stretch/>
        </p:blipFill>
        <p:spPr>
          <a:xfrm>
            <a:off x="7403691" y="575809"/>
            <a:ext cx="4173794" cy="4704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C2D7-F0E1-48FA-88C0-27DBBD5472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0" t="69718" r="73003" b="18479"/>
          <a:stretch/>
        </p:blipFill>
        <p:spPr>
          <a:xfrm>
            <a:off x="8152106" y="5487224"/>
            <a:ext cx="2676963" cy="8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1D3A-C7CE-4177-9C32-3E3CEC77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Bias….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D51D-94DD-4324-BC04-8A50626FC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42803" r="55510" b="53667"/>
          <a:stretch/>
        </p:blipFill>
        <p:spPr>
          <a:xfrm>
            <a:off x="575257" y="2016180"/>
            <a:ext cx="11041485" cy="552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5DFDC-0EE4-4868-8146-947FED487D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2" t="54739" r="55921" b="41750"/>
          <a:stretch/>
        </p:blipFill>
        <p:spPr>
          <a:xfrm>
            <a:off x="483521" y="4567989"/>
            <a:ext cx="11133221" cy="552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972AF6-9B81-4521-B6FA-D38782332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1" y="5168615"/>
            <a:ext cx="11133221" cy="556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FE8A6-25DC-417C-BA5E-AE94D1DE7B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8" t="24640" r="53027" b="71596"/>
          <a:stretch/>
        </p:blipFill>
        <p:spPr>
          <a:xfrm>
            <a:off x="575257" y="2489670"/>
            <a:ext cx="11041485" cy="5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02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80515-920D-417D-AAD7-657469D3B7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8284" y="0"/>
            <a:ext cx="9615431" cy="62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27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9A72AA-7D00-449F-80D9-3CAD0DEA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79" y="0"/>
            <a:ext cx="10001042" cy="61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80515-920D-417D-AAD7-657469D3B7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811161"/>
            <a:ext cx="7447935" cy="4380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E7084-6F28-4674-87CD-F0F658F69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8" t="26655" r="62742" b="32680"/>
          <a:stretch/>
        </p:blipFill>
        <p:spPr>
          <a:xfrm>
            <a:off x="7846142" y="2035277"/>
            <a:ext cx="3967316" cy="2787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3E491F-D4EF-4BDA-9653-FE3C7C32E827}"/>
              </a:ext>
            </a:extLst>
          </p:cNvPr>
          <p:cNvSpPr txBox="1"/>
          <p:nvPr/>
        </p:nvSpPr>
        <p:spPr>
          <a:xfrm>
            <a:off x="8598310" y="1401096"/>
            <a:ext cx="26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Headline Retriever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54247-4032-48F2-AC0B-788DEEF9C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425" y="5127691"/>
            <a:ext cx="4084674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47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CE7084-6F28-4674-87CD-F0F658F69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8" t="26655" r="62742" b="32680"/>
          <a:stretch/>
        </p:blipFill>
        <p:spPr>
          <a:xfrm>
            <a:off x="0" y="2271251"/>
            <a:ext cx="3967316" cy="2787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3E491F-D4EF-4BDA-9653-FE3C7C32E827}"/>
              </a:ext>
            </a:extLst>
          </p:cNvPr>
          <p:cNvSpPr txBox="1"/>
          <p:nvPr/>
        </p:nvSpPr>
        <p:spPr>
          <a:xfrm>
            <a:off x="840658" y="1592825"/>
            <a:ext cx="26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Headline Retriever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20151-CBD7-4160-8CED-0B8ECDEE1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7" t="20201" r="60927" b="21061"/>
          <a:stretch/>
        </p:blipFill>
        <p:spPr>
          <a:xfrm>
            <a:off x="7148052" y="1777491"/>
            <a:ext cx="4203290" cy="4026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E143A-039A-4645-9059-F1D0F7C6F6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0" t="27722" r="68669" b="66890"/>
          <a:stretch/>
        </p:blipFill>
        <p:spPr>
          <a:xfrm>
            <a:off x="7642123" y="5942976"/>
            <a:ext cx="3215148" cy="369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8A34E-6B7E-43AE-943E-05B1A54361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6" t="45159" r="62016" b="50000"/>
          <a:stretch/>
        </p:blipFill>
        <p:spPr>
          <a:xfrm>
            <a:off x="147483" y="5471962"/>
            <a:ext cx="4085304" cy="3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3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3C07F-9F88-4B41-AB0E-6470943AA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56" t="25533" r="35562" b="26507"/>
          <a:stretch/>
        </p:blipFill>
        <p:spPr>
          <a:xfrm>
            <a:off x="433137" y="1249308"/>
            <a:ext cx="3609474" cy="3415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82B19-8F7A-4CD3-9D07-CCFAFFBD2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22" t="27093" r="34599" b="24947"/>
          <a:stretch/>
        </p:blipFill>
        <p:spPr>
          <a:xfrm>
            <a:off x="4587977" y="1249308"/>
            <a:ext cx="3470647" cy="3415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E328C-5299-43BD-883D-8DDE27CAC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8" t="32974" r="70394" b="62579"/>
          <a:stretch/>
        </p:blipFill>
        <p:spPr>
          <a:xfrm>
            <a:off x="529293" y="4700553"/>
            <a:ext cx="3778044" cy="508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5F90C-536A-4DB4-AFCD-504D74C73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3" t="24562" r="70395" b="70770"/>
          <a:stretch/>
        </p:blipFill>
        <p:spPr>
          <a:xfrm>
            <a:off x="4491724" y="4736682"/>
            <a:ext cx="3510815" cy="436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B908F-7A8C-4986-9AB3-5356EEFB3F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00" t="30212" r="35321" b="26507"/>
          <a:stretch/>
        </p:blipFill>
        <p:spPr>
          <a:xfrm>
            <a:off x="8058624" y="1513395"/>
            <a:ext cx="3251061" cy="2886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9203DE-DAD9-4FF5-B9DD-BC4A755F4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33" t="24561" r="69738" b="71239"/>
          <a:stretch/>
        </p:blipFill>
        <p:spPr>
          <a:xfrm>
            <a:off x="8371314" y="4736682"/>
            <a:ext cx="3482339" cy="32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2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50FD-214C-4C78-9C0E-93144813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4CD6-BB3F-474B-BCA7-95DFD31B6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333017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The genesis of this project was an interest in the volatility of the cryptocurrency market. </a:t>
            </a:r>
          </a:p>
          <a:p>
            <a:pPr marL="0" indent="0">
              <a:buNone/>
            </a:pPr>
            <a:r>
              <a:rPr lang="en-US" sz="3200" dirty="0"/>
              <a:t>As well as media’s influence…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one sentence: What kind of trends exist in cryptocurrency prices?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5018E-D4C8-4D60-94B5-8D02D5BCC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" t="9012" r="36613" b="7721"/>
          <a:stretch/>
        </p:blipFill>
        <p:spPr>
          <a:xfrm>
            <a:off x="6506497" y="1758924"/>
            <a:ext cx="5083277" cy="3910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9F0A6E-FCA0-4213-B2FC-AFEFF59EF403}"/>
              </a:ext>
            </a:extLst>
          </p:cNvPr>
          <p:cNvSpPr/>
          <p:nvPr/>
        </p:nvSpPr>
        <p:spPr>
          <a:xfrm>
            <a:off x="6126480" y="573059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http://www.businessinsider.com/bitcoin-prices-new-high-december-15-2017-12</a:t>
            </a:r>
          </a:p>
        </p:txBody>
      </p:sp>
    </p:spTree>
    <p:extLst>
      <p:ext uri="{BB962C8B-B14F-4D97-AF65-F5344CB8AC3E}">
        <p14:creationId xmlns:p14="http://schemas.microsoft.com/office/powerpoint/2010/main" val="1372165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F006A-7C6E-46DE-AB0D-F613963F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59" t="21244" r="26900" b="12414"/>
          <a:stretch/>
        </p:blipFill>
        <p:spPr>
          <a:xfrm>
            <a:off x="0" y="1177904"/>
            <a:ext cx="3609474" cy="3814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E4391-48DF-49C5-A963-329B981E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23379" r="73947" b="71004"/>
          <a:stretch/>
        </p:blipFill>
        <p:spPr>
          <a:xfrm>
            <a:off x="192505" y="4799880"/>
            <a:ext cx="2582779" cy="385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2911B-8B42-4C1E-9AFF-D6C3D3FD8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5" t="17344" r="33156" b="16681"/>
          <a:stretch/>
        </p:blipFill>
        <p:spPr>
          <a:xfrm>
            <a:off x="3858232" y="1177904"/>
            <a:ext cx="3360715" cy="3621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C7E12-0C19-4D80-A0B6-82A2722EF8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t="24384" r="72435" b="69999"/>
          <a:stretch/>
        </p:blipFill>
        <p:spPr>
          <a:xfrm>
            <a:off x="4163031" y="4799880"/>
            <a:ext cx="2751115" cy="3850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F5BC4B-7747-4F5A-A2BD-2FCDB1DDFB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47" t="43739" r="58553" b="22560"/>
          <a:stretch/>
        </p:blipFill>
        <p:spPr>
          <a:xfrm>
            <a:off x="7459788" y="1177903"/>
            <a:ext cx="4170947" cy="395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CD4D7D-466E-4CAB-86D8-4C4C0FE41D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63" t="22677" r="73553" b="69999"/>
          <a:stretch/>
        </p:blipFill>
        <p:spPr>
          <a:xfrm>
            <a:off x="7743457" y="4799880"/>
            <a:ext cx="3603608" cy="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15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AC95A0-AB59-4D50-9FAA-A6AF8F5A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0" y="640127"/>
            <a:ext cx="10735986" cy="1182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37907-61FD-4CBB-B804-99BB636B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021" y="1822854"/>
            <a:ext cx="7449958" cy="43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32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05129-0620-4097-B3F5-94838C319C71}"/>
              </a:ext>
            </a:extLst>
          </p:cNvPr>
          <p:cNvSpPr/>
          <p:nvPr/>
        </p:nvSpPr>
        <p:spPr>
          <a:xfrm>
            <a:off x="1380918" y="1608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Hypothesis Three: Are mentions of bitcoin by the public related to market value of bitcoin? 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83F7743C-62FB-4938-94EB-9EF27B8020C5}"/>
              </a:ext>
            </a:extLst>
          </p:cNvPr>
          <p:cNvSpPr/>
          <p:nvPr/>
        </p:nvSpPr>
        <p:spPr>
          <a:xfrm flipV="1">
            <a:off x="3296136" y="2699084"/>
            <a:ext cx="3080083" cy="14598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4290C-86C7-4193-9F69-26E841C239E2}"/>
              </a:ext>
            </a:extLst>
          </p:cNvPr>
          <p:cNvSpPr txBox="1"/>
          <p:nvPr/>
        </p:nvSpPr>
        <p:spPr>
          <a:xfrm>
            <a:off x="7123992" y="2990671"/>
            <a:ext cx="3423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particular events have impacted bitcoin, is a certain type of event on the minds of those who follow bitcoin?</a:t>
            </a:r>
          </a:p>
        </p:txBody>
      </p:sp>
    </p:spTree>
    <p:extLst>
      <p:ext uri="{BB962C8B-B14F-4D97-AF65-F5344CB8AC3E}">
        <p14:creationId xmlns:p14="http://schemas.microsoft.com/office/powerpoint/2010/main" val="1899105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FFDA6-B44B-4EAE-ADBA-2ABAFBBC2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9" b="5475"/>
          <a:stretch/>
        </p:blipFill>
        <p:spPr>
          <a:xfrm>
            <a:off x="0" y="274390"/>
            <a:ext cx="12192000" cy="62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04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3AD36-A516-4FEC-955B-E39BC706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03" y="487425"/>
            <a:ext cx="527959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23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D740E9-B2B2-42FE-819A-74AEB765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9" y="327205"/>
            <a:ext cx="5633192" cy="484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058D2-2372-4AAC-B3E5-B598DAA06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1" t="46880" r="41935" b="47741"/>
          <a:stretch/>
        </p:blipFill>
        <p:spPr>
          <a:xfrm>
            <a:off x="580450" y="5609250"/>
            <a:ext cx="5633192" cy="319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CCBD1-C90D-4094-8F84-22B608AEE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188" y="838250"/>
            <a:ext cx="3115326" cy="509060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B4599D8-7052-47D4-BFCE-69A037BF3DD8}"/>
              </a:ext>
            </a:extLst>
          </p:cNvPr>
          <p:cNvSpPr/>
          <p:nvPr/>
        </p:nvSpPr>
        <p:spPr>
          <a:xfrm>
            <a:off x="6740013" y="2492477"/>
            <a:ext cx="781664" cy="530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1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947C2-4B89-4B53-A789-C62454366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15129" r="72500" b="10625"/>
          <a:stretch/>
        </p:blipFill>
        <p:spPr>
          <a:xfrm>
            <a:off x="538446" y="569270"/>
            <a:ext cx="3112167" cy="50893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D323F9-8832-4748-9F53-6B681E776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72" y="1405847"/>
            <a:ext cx="6255038" cy="381033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BA5DBAC-830A-44D4-982E-28CE82CE6647}"/>
              </a:ext>
            </a:extLst>
          </p:cNvPr>
          <p:cNvSpPr/>
          <p:nvPr/>
        </p:nvSpPr>
        <p:spPr>
          <a:xfrm>
            <a:off x="4055806" y="2566219"/>
            <a:ext cx="1002891" cy="862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42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60FE77-7CEB-49D4-9B5D-D957DFB54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9" t="20464" r="32675" b="23388"/>
          <a:stretch/>
        </p:blipFill>
        <p:spPr>
          <a:xfrm>
            <a:off x="8855242" y="1243498"/>
            <a:ext cx="3336758" cy="3533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7A4E6-DADF-45B5-AA93-1AFE58BFC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18" t="20464" r="35081" b="22610"/>
          <a:stretch/>
        </p:blipFill>
        <p:spPr>
          <a:xfrm>
            <a:off x="4942285" y="1648327"/>
            <a:ext cx="2742542" cy="3128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D37970-9BE7-4FC2-8396-1A003730D7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53" t="17735" r="30509" b="17247"/>
          <a:stretch/>
        </p:blipFill>
        <p:spPr>
          <a:xfrm>
            <a:off x="243265" y="1137333"/>
            <a:ext cx="4699020" cy="4583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1BE3D-8D70-4BD0-8E8E-6A0F299AD9D1}"/>
              </a:ext>
            </a:extLst>
          </p:cNvPr>
          <p:cNvSpPr/>
          <p:nvPr/>
        </p:nvSpPr>
        <p:spPr>
          <a:xfrm>
            <a:off x="2038240" y="1311442"/>
            <a:ext cx="189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Bitcoindiscussion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A67D1-D4F0-43C4-8B62-3039476EBCA1}"/>
              </a:ext>
            </a:extLst>
          </p:cNvPr>
          <p:cNvSpPr txBox="1"/>
          <p:nvPr/>
        </p:nvSpPr>
        <p:spPr>
          <a:xfrm>
            <a:off x="5904577" y="1476237"/>
            <a:ext cx="222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Economics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0EBFF-ADC6-46B7-9CCD-C87DAF501D57}"/>
              </a:ext>
            </a:extLst>
          </p:cNvPr>
          <p:cNvSpPr txBox="1"/>
          <p:nvPr/>
        </p:nvSpPr>
        <p:spPr>
          <a:xfrm>
            <a:off x="9785684" y="1311079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Marketplace</a:t>
            </a:r>
          </a:p>
        </p:txBody>
      </p:sp>
    </p:spTree>
    <p:extLst>
      <p:ext uri="{BB962C8B-B14F-4D97-AF65-F5344CB8AC3E}">
        <p14:creationId xmlns:p14="http://schemas.microsoft.com/office/powerpoint/2010/main" val="2497110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21A69-DD5F-4225-BC99-89BBFC99A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98" y="1371421"/>
            <a:ext cx="6669602" cy="4115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0F9E5-6480-4B44-87D5-B3B6927B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12" b="9679"/>
          <a:stretch/>
        </p:blipFill>
        <p:spPr>
          <a:xfrm>
            <a:off x="0" y="930442"/>
            <a:ext cx="6545179" cy="4769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557A60-B3CB-4CF9-BECB-ACDFDB6ADE63}"/>
              </a:ext>
            </a:extLst>
          </p:cNvPr>
          <p:cNvSpPr txBox="1"/>
          <p:nvPr/>
        </p:nvSpPr>
        <p:spPr>
          <a:xfrm>
            <a:off x="2582778" y="1157717"/>
            <a:ext cx="263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Speculation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866EC-FBAA-46FB-8D26-4F4BD7FB5DED}"/>
              </a:ext>
            </a:extLst>
          </p:cNvPr>
          <p:cNvSpPr txBox="1"/>
          <p:nvPr/>
        </p:nvSpPr>
        <p:spPr>
          <a:xfrm>
            <a:off x="7539789" y="1048255"/>
            <a:ext cx="263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Altcoin</a:t>
            </a:r>
          </a:p>
        </p:txBody>
      </p:sp>
    </p:spTree>
    <p:extLst>
      <p:ext uri="{BB962C8B-B14F-4D97-AF65-F5344CB8AC3E}">
        <p14:creationId xmlns:p14="http://schemas.microsoft.com/office/powerpoint/2010/main" val="288706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4E2B4-40C8-4FB5-8E76-8F377210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509" y="1301220"/>
            <a:ext cx="3475021" cy="1322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9E438-9449-4D72-8254-B42500887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4" t="25861" r="74354" b="70763"/>
          <a:stretch/>
        </p:blipFill>
        <p:spPr>
          <a:xfrm>
            <a:off x="1017639" y="1689849"/>
            <a:ext cx="5553159" cy="545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61C0A-3CDD-4B80-9FEB-17AF99759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8" t="31389" r="71330" b="64523"/>
          <a:stretch/>
        </p:blipFill>
        <p:spPr>
          <a:xfrm>
            <a:off x="1017639" y="2235539"/>
            <a:ext cx="5553159" cy="545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6A7AC-4F78-4FA4-8DD0-75C4F603FD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6" t="39629" r="73507" b="50000"/>
          <a:stretch/>
        </p:blipFill>
        <p:spPr>
          <a:xfrm>
            <a:off x="1017639" y="2767526"/>
            <a:ext cx="5553159" cy="1498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E0A08F-3F83-4E32-BDCA-5A58F87817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39" t="31691" r="71835" b="57284"/>
          <a:stretch/>
        </p:blipFill>
        <p:spPr>
          <a:xfrm>
            <a:off x="1017639" y="4265671"/>
            <a:ext cx="5553160" cy="1498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51898E-131B-40B1-842D-9F487B28612B}"/>
              </a:ext>
            </a:extLst>
          </p:cNvPr>
          <p:cNvSpPr txBox="1"/>
          <p:nvPr/>
        </p:nvSpPr>
        <p:spPr>
          <a:xfrm>
            <a:off x="7537509" y="2897013"/>
            <a:ext cx="3475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Fraud/Scams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Seeking Financial Advice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Banking organizations response to Cryptocurrencies</a:t>
            </a:r>
          </a:p>
        </p:txBody>
      </p:sp>
    </p:spTree>
    <p:extLst>
      <p:ext uri="{BB962C8B-B14F-4D97-AF65-F5344CB8AC3E}">
        <p14:creationId xmlns:p14="http://schemas.microsoft.com/office/powerpoint/2010/main" val="324386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0034-D179-428E-A079-B568F21A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E92E-0F8E-4EE5-BE33-F68E5C0E4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The majority of my data concerning cryptocurrency prices comes from the “</a:t>
            </a:r>
            <a:r>
              <a:rPr lang="en-US" dirty="0" err="1"/>
              <a:t>cryptoR</a:t>
            </a:r>
            <a:r>
              <a:rPr lang="en-US" dirty="0"/>
              <a:t>” package.</a:t>
            </a:r>
          </a:p>
          <a:p>
            <a:endParaRPr lang="en-US" dirty="0"/>
          </a:p>
          <a:p>
            <a:r>
              <a:rPr lang="en-US" dirty="0"/>
              <a:t>Retrieves all the open, high, low, close values for all cryptocurrencies. This retrieves data from </a:t>
            </a:r>
            <a:r>
              <a:rPr lang="en-US" dirty="0" err="1"/>
              <a:t>CoinMarketCap's</a:t>
            </a:r>
            <a:r>
              <a:rPr lang="en-US" dirty="0"/>
              <a:t> historical prices, exchange details and current prices API.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6626E-85A6-4177-9B18-D92146BE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556" y="1825625"/>
            <a:ext cx="4937244" cy="107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79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9F68-9128-4B78-9048-F3C27F4E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Decide to revisit </a:t>
            </a:r>
            <a:r>
              <a:rPr lang="en-US" dirty="0" err="1"/>
              <a:t>Rtweets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5042F-23F4-4352-868F-330758E08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large diversity of news that people on bitcoin forums discuss, I decide to change my approach. </a:t>
            </a:r>
          </a:p>
          <a:p>
            <a:r>
              <a:rPr lang="en-US" dirty="0"/>
              <a:t>I had been looking to pinpoint influential events that affected bitcoin, hence the focus on CNN/NYT.</a:t>
            </a:r>
          </a:p>
          <a:p>
            <a:r>
              <a:rPr lang="en-US" dirty="0"/>
              <a:t> However I decided to use sentiment analysis on news sources that covered cryptocurrencies exclusively.</a:t>
            </a:r>
          </a:p>
          <a:p>
            <a:endParaRPr lang="en-US" dirty="0"/>
          </a:p>
          <a:p>
            <a:r>
              <a:rPr lang="en-US" dirty="0"/>
              <a:t>Changing approach from significant events to a more “</a:t>
            </a:r>
            <a:r>
              <a:rPr lang="en-US" dirty="0" err="1"/>
              <a:t>datyto</a:t>
            </a:r>
            <a:r>
              <a:rPr lang="en-US" dirty="0"/>
              <a:t> day” approach    </a:t>
            </a:r>
          </a:p>
        </p:txBody>
      </p:sp>
    </p:spTree>
    <p:extLst>
      <p:ext uri="{BB962C8B-B14F-4D97-AF65-F5344CB8AC3E}">
        <p14:creationId xmlns:p14="http://schemas.microsoft.com/office/powerpoint/2010/main" val="1982963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F0F2-0EA4-4430-9169-012AECB1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Cryptocurrency news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52731-6D36-4199-9BA5-8F03ED40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Coindesk.com</a:t>
            </a:r>
          </a:p>
          <a:p>
            <a:r>
              <a:rPr lang="en-US" dirty="0"/>
              <a:t>Cointelegraph.com</a:t>
            </a:r>
          </a:p>
          <a:p>
            <a:r>
              <a:rPr lang="en-US" dirty="0"/>
              <a:t>The Merkle</a:t>
            </a:r>
          </a:p>
          <a:p>
            <a:r>
              <a:rPr lang="en-US" dirty="0"/>
              <a:t>CCN (</a:t>
            </a:r>
            <a:r>
              <a:rPr lang="en-US" dirty="0" err="1"/>
              <a:t>CryptoCurrency</a:t>
            </a:r>
            <a:r>
              <a:rPr lang="en-US" dirty="0"/>
              <a:t> News)</a:t>
            </a:r>
          </a:p>
          <a:p>
            <a:r>
              <a:rPr lang="en-US" dirty="0"/>
              <a:t>Bitcoin News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C3BB0-B984-43B1-B637-F226D926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40" y="1825625"/>
            <a:ext cx="1287780" cy="1287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5322D-A7D3-44F7-A976-7E83321B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40" y="3113405"/>
            <a:ext cx="1287780" cy="1287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A6200-EFFF-4F3F-B3CF-5621C2A83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4406900"/>
            <a:ext cx="1287780" cy="1287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F5079-D53D-42F9-A1F5-98376F56E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840" y="1825625"/>
            <a:ext cx="1287780" cy="1287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44B9C-4986-4EE3-92A6-F9B08BBFE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620" y="3010853"/>
            <a:ext cx="1287780" cy="12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8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2E55D4-90BF-4907-AE7C-7DA6FF411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9735" cy="271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25B59-0FE8-4899-990B-362D8DBE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81" y="-1"/>
            <a:ext cx="4399735" cy="2715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F5F51-7C12-4C4C-985C-968D52031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64684"/>
            <a:ext cx="4399737" cy="2715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3EE8E0-9670-4F58-895F-C1842940A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81" y="2964684"/>
            <a:ext cx="4523038" cy="2791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C87DD7-D4D0-4F21-BB11-5ADE4F476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266" y="3110375"/>
            <a:ext cx="4050890" cy="24999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0E0677-8984-46C0-9149-00FDC0AF7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119" y="701952"/>
            <a:ext cx="2895851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33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75D186-F7A0-4C8A-8182-A370066D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5" y="592167"/>
            <a:ext cx="5800925" cy="768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E7228E-0CA5-4A1A-ADC9-FD7AEDCBC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86" y="2544470"/>
            <a:ext cx="4401693" cy="2712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5A947C-5677-485F-8A87-25346F21C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956" y="2068373"/>
            <a:ext cx="6096528" cy="342929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FC11799-8BD8-48F5-B412-9769C4582E27}"/>
              </a:ext>
            </a:extLst>
          </p:cNvPr>
          <p:cNvSpPr/>
          <p:nvPr/>
        </p:nvSpPr>
        <p:spPr>
          <a:xfrm>
            <a:off x="6430297" y="761522"/>
            <a:ext cx="678426" cy="429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4B26F-CE64-4B67-8B86-2E4880AAE18E}"/>
              </a:ext>
            </a:extLst>
          </p:cNvPr>
          <p:cNvSpPr txBox="1"/>
          <p:nvPr/>
        </p:nvSpPr>
        <p:spPr>
          <a:xfrm>
            <a:off x="7300452" y="592167"/>
            <a:ext cx="4410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news coverage of cryptocurrencies and the price of the top 15 cryptocurrencies related?</a:t>
            </a:r>
          </a:p>
          <a:p>
            <a:endParaRPr lang="en-US" dirty="0"/>
          </a:p>
          <a:p>
            <a:r>
              <a:rPr lang="en-US" dirty="0"/>
              <a:t>2017-09-07 to 2018-04-30</a:t>
            </a:r>
          </a:p>
        </p:txBody>
      </p:sp>
    </p:spTree>
    <p:extLst>
      <p:ext uri="{BB962C8B-B14F-4D97-AF65-F5344CB8AC3E}">
        <p14:creationId xmlns:p14="http://schemas.microsoft.com/office/powerpoint/2010/main" val="3274879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1A9A7-09A5-4FA0-813E-561A8468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4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0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C7387-975A-496F-945E-25652F5A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86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7B6E-3C85-4BAC-A848-F0365E41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" y="412955"/>
            <a:ext cx="9046702" cy="55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26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79EDBA-4DCB-4C9D-9008-D8DD6C61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30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E5DCE6-DF7A-4FB4-8DAE-63877CF04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2" r="12273"/>
          <a:stretch/>
        </p:blipFill>
        <p:spPr>
          <a:xfrm>
            <a:off x="737420" y="147484"/>
            <a:ext cx="7049728" cy="61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45D81-6E01-4AE4-A02D-A5E587549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75" r="12616"/>
          <a:stretch/>
        </p:blipFill>
        <p:spPr>
          <a:xfrm>
            <a:off x="250722" y="1"/>
            <a:ext cx="7801898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02CA2C-5C51-4543-8155-DB3E2191ED74}"/>
              </a:ext>
            </a:extLst>
          </p:cNvPr>
          <p:cNvSpPr/>
          <p:nvPr/>
        </p:nvSpPr>
        <p:spPr>
          <a:xfrm>
            <a:off x="8352503" y="274145"/>
            <a:ext cx="34412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Hypothesis One: Are the local peaks of these top cryptocurrencies similar in any way?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F05AD-186C-4709-B91D-CD36D7B8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3" t="24073" r="68790" b="14391"/>
          <a:stretch/>
        </p:blipFill>
        <p:spPr>
          <a:xfrm>
            <a:off x="8421328" y="1991032"/>
            <a:ext cx="3303639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16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90C86C-4861-4281-8348-778DB72F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432556"/>
            <a:ext cx="10516511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0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A398C5-BAD9-42C7-8967-F29F25776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5" t="15468" r="41089" b="21455"/>
          <a:stretch/>
        </p:blipFill>
        <p:spPr>
          <a:xfrm>
            <a:off x="78658" y="833284"/>
            <a:ext cx="6017342" cy="5191432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10901573-DC1B-4305-AE48-7906B231FCE9}"/>
              </a:ext>
            </a:extLst>
          </p:cNvPr>
          <p:cNvSpPr/>
          <p:nvPr/>
        </p:nvSpPr>
        <p:spPr>
          <a:xfrm>
            <a:off x="5456905" y="405581"/>
            <a:ext cx="398206" cy="427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A0153-8FAE-4895-8957-768BBBBAD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8" t="47956" r="45928" b="24074"/>
          <a:stretch/>
        </p:blipFill>
        <p:spPr>
          <a:xfrm>
            <a:off x="6096000" y="2470354"/>
            <a:ext cx="6017342" cy="19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28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902739-6858-4F2D-A31F-3FB0E9D2C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0" r="10854" b="-2089"/>
          <a:stretch/>
        </p:blipFill>
        <p:spPr>
          <a:xfrm>
            <a:off x="0" y="184355"/>
            <a:ext cx="7477432" cy="6489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7EC7CE-9DEF-4C29-A034-3F8485EB0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5" t="36983" r="59476" b="37413"/>
          <a:stretch/>
        </p:blipFill>
        <p:spPr>
          <a:xfrm>
            <a:off x="7477432" y="1673940"/>
            <a:ext cx="4409768" cy="1755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CB660-896F-4151-9D36-C748784B47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7" t="50000" r="63831" b="38704"/>
          <a:stretch/>
        </p:blipFill>
        <p:spPr>
          <a:xfrm>
            <a:off x="7477432" y="3428999"/>
            <a:ext cx="3554362" cy="7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55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902739-6858-4F2D-A31F-3FB0E9D2C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0" r="10854" b="-2089"/>
          <a:stretch/>
        </p:blipFill>
        <p:spPr>
          <a:xfrm>
            <a:off x="3082412" y="1470664"/>
            <a:ext cx="5604387" cy="48637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52BA1-E231-4657-9F64-68302D47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745" y="381720"/>
            <a:ext cx="3493311" cy="13229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EDA49E4-68AE-40B4-9690-8819DAAF4424}"/>
              </a:ext>
            </a:extLst>
          </p:cNvPr>
          <p:cNvSpPr/>
          <p:nvPr/>
        </p:nvSpPr>
        <p:spPr>
          <a:xfrm>
            <a:off x="5637056" y="678426"/>
            <a:ext cx="917887" cy="545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FB945-CD53-4EA3-AACC-BA3D6D3A487A}"/>
              </a:ext>
            </a:extLst>
          </p:cNvPr>
          <p:cNvSpPr txBox="1"/>
          <p:nvPr/>
        </p:nvSpPr>
        <p:spPr>
          <a:xfrm>
            <a:off x="7071137" y="486697"/>
            <a:ext cx="3687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2017-09-07 to 2018-04-30, the top (15) cryptocurrencies are significantly positively correlated.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093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902739-6858-4F2D-A31F-3FB0E9D2C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0" r="10854" b="-2089"/>
          <a:stretch/>
        </p:blipFill>
        <p:spPr>
          <a:xfrm>
            <a:off x="3082412" y="1470664"/>
            <a:ext cx="5604387" cy="486376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EDA49E4-68AE-40B4-9690-8819DAAF4424}"/>
              </a:ext>
            </a:extLst>
          </p:cNvPr>
          <p:cNvSpPr/>
          <p:nvPr/>
        </p:nvSpPr>
        <p:spPr>
          <a:xfrm>
            <a:off x="5637056" y="523569"/>
            <a:ext cx="917887" cy="545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FB945-CD53-4EA3-AACC-BA3D6D3A487A}"/>
              </a:ext>
            </a:extLst>
          </p:cNvPr>
          <p:cNvSpPr txBox="1"/>
          <p:nvPr/>
        </p:nvSpPr>
        <p:spPr>
          <a:xfrm>
            <a:off x="7654414" y="283112"/>
            <a:ext cx="3687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some cryptocurrencies, sentiment analysis scores of news coverage is positively correlated. From 2017-09-07 to 2018-04-30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36869-8F5E-493B-8FF4-2F53413102AF}"/>
              </a:ext>
            </a:extLst>
          </p:cNvPr>
          <p:cNvSpPr/>
          <p:nvPr/>
        </p:nvSpPr>
        <p:spPr>
          <a:xfrm>
            <a:off x="850489" y="291786"/>
            <a:ext cx="325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 news coverage of cryptocurrencies and the price of the top 15 cryptocurrencies related?</a:t>
            </a:r>
          </a:p>
        </p:txBody>
      </p:sp>
    </p:spTree>
    <p:extLst>
      <p:ext uri="{BB962C8B-B14F-4D97-AF65-F5344CB8AC3E}">
        <p14:creationId xmlns:p14="http://schemas.microsoft.com/office/powerpoint/2010/main" val="1187865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382B9-CED0-48B7-805A-52BBEA761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5" y="1218641"/>
            <a:ext cx="6631859" cy="40986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EC8BCF-1F05-472B-81A6-4A68ECFED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9" t="20200" r="51734" b="23428"/>
          <a:stretch/>
        </p:blipFill>
        <p:spPr>
          <a:xfrm>
            <a:off x="6764594" y="1496960"/>
            <a:ext cx="5294671" cy="38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73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45F70-3132-4697-BC7A-A560C2EB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86" y="1340710"/>
            <a:ext cx="8563027" cy="52921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0F8A9B-2FFE-47C5-872B-FA3924E800B9}"/>
              </a:ext>
            </a:extLst>
          </p:cNvPr>
          <p:cNvSpPr/>
          <p:nvPr/>
        </p:nvSpPr>
        <p:spPr>
          <a:xfrm>
            <a:off x="909484" y="69437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Is there a time of year that bitcoin value is generally high?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04877D6-6435-423C-BA78-55936409F5CD}"/>
              </a:ext>
            </a:extLst>
          </p:cNvPr>
          <p:cNvSpPr/>
          <p:nvPr/>
        </p:nvSpPr>
        <p:spPr>
          <a:xfrm>
            <a:off x="7356770" y="694379"/>
            <a:ext cx="1017638" cy="632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CD2C6-B226-4D9F-A70E-50BEBA03297B}"/>
              </a:ext>
            </a:extLst>
          </p:cNvPr>
          <p:cNvSpPr/>
          <p:nvPr/>
        </p:nvSpPr>
        <p:spPr>
          <a:xfrm>
            <a:off x="8725694" y="417380"/>
            <a:ext cx="3190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seasonality pattern appears to be a rally in the late months of each year, with a drop in the spring months. </a:t>
            </a:r>
          </a:p>
        </p:txBody>
      </p:sp>
    </p:spTree>
    <p:extLst>
      <p:ext uri="{BB962C8B-B14F-4D97-AF65-F5344CB8AC3E}">
        <p14:creationId xmlns:p14="http://schemas.microsoft.com/office/powerpoint/2010/main" val="3045591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0DE15-829B-4BCA-A6EF-9A04A80A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78" y="2764478"/>
            <a:ext cx="10540898" cy="132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A46D2-EC67-4BDD-A3F2-7BE5B6A4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78" y="4166419"/>
            <a:ext cx="11120068" cy="131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5927-F29E-4ABA-B685-D032D28D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78" y="1071462"/>
            <a:ext cx="861439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08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14AEFC-5F69-456B-B15A-2EABE98A0977}"/>
              </a:ext>
            </a:extLst>
          </p:cNvPr>
          <p:cNvSpPr/>
          <p:nvPr/>
        </p:nvSpPr>
        <p:spPr>
          <a:xfrm>
            <a:off x="1514167" y="180118"/>
            <a:ext cx="97683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Hypothesis Three: are mentions of bitcoin by the public related to market value of bitcoin?</a:t>
            </a:r>
          </a:p>
          <a:p>
            <a:endParaRPr lang="en-US" sz="3200" dirty="0"/>
          </a:p>
          <a:p>
            <a:r>
              <a:rPr lang="en-US" sz="3200" dirty="0"/>
              <a:t>Public sees things before news reports.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EAC31-8361-46FF-91E6-1B2974E2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503" y="2242221"/>
            <a:ext cx="3346994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2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148A5-B85C-49CA-836D-736ADE1E0EE5}"/>
              </a:ext>
            </a:extLst>
          </p:cNvPr>
          <p:cNvSpPr/>
          <p:nvPr/>
        </p:nvSpPr>
        <p:spPr>
          <a:xfrm>
            <a:off x="3048000" y="33313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Hypothesis Five: Is there a relationship between number of bitcoin transactions and its market value?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51A9-6681-4721-8883-173987EB8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59" y="2271712"/>
            <a:ext cx="4207241" cy="2356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AE218E-23A6-4034-AF02-BF233FFD2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43" y="2271712"/>
            <a:ext cx="19812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F9F4A-73EF-41A2-94FA-E0E5B833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48" y="629609"/>
            <a:ext cx="10101226" cy="34090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408DE5-EC99-4219-8639-A17BABBB4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4" t="32465" r="76289" b="50000"/>
          <a:stretch/>
        </p:blipFill>
        <p:spPr>
          <a:xfrm>
            <a:off x="3583980" y="4218039"/>
            <a:ext cx="3996036" cy="20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1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01CC-AF2C-4BCB-A56D-06003962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95AE8-2403-4D9C-BA33-7FA83E639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Cryptocurrency prices are not decided by one central authority, but are set by the exchange where trading is taking place.</a:t>
            </a:r>
          </a:p>
          <a:p>
            <a:endParaRPr lang="en-US" dirty="0"/>
          </a:p>
          <a:p>
            <a:r>
              <a:rPr lang="en-US" dirty="0"/>
              <a:t>Indexes, are aggregates of different exchanges and are what are often cited by news media.</a:t>
            </a:r>
          </a:p>
          <a:p>
            <a:endParaRPr lang="en-US" dirty="0"/>
          </a:p>
          <a:p>
            <a:r>
              <a:rPr lang="en-US" dirty="0" err="1"/>
              <a:t>Coinmarketcap</a:t>
            </a:r>
            <a:r>
              <a:rPr lang="en-US" dirty="0"/>
              <a:t> is an index</a:t>
            </a:r>
          </a:p>
        </p:txBody>
      </p:sp>
    </p:spTree>
    <p:extLst>
      <p:ext uri="{BB962C8B-B14F-4D97-AF65-F5344CB8AC3E}">
        <p14:creationId xmlns:p14="http://schemas.microsoft.com/office/powerpoint/2010/main" val="414978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CF528-DE15-4E25-A718-2AF9BA0A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38" y="82006"/>
            <a:ext cx="10845724" cy="66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63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1376</TotalTime>
  <Words>941</Words>
  <Application>Microsoft Office PowerPoint</Application>
  <PresentationFormat>Widescreen</PresentationFormat>
  <Paragraphs>121</Paragraphs>
  <Slides>68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Retrospect</vt:lpstr>
      <vt:lpstr>Analysis of Cryptocurrency Time Series Data </vt:lpstr>
      <vt:lpstr>Background</vt:lpstr>
      <vt:lpstr>What gives cryptocurrencies value?</vt:lpstr>
      <vt:lpstr>Purpose</vt:lpstr>
      <vt:lpstr>First Steps</vt:lpstr>
      <vt:lpstr>PowerPoint Presentation</vt:lpstr>
      <vt:lpstr>PowerPoint Presentation</vt:lpstr>
      <vt:lpstr>Disclaimer </vt:lpstr>
      <vt:lpstr>PowerPoint Presentation</vt:lpstr>
      <vt:lpstr>PowerPoint Presentation</vt:lpstr>
      <vt:lpstr>Midterm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Expand my Hypotheses…. </vt:lpstr>
      <vt:lpstr>Rtimes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of Bias….</vt:lpstr>
      <vt:lpstr>Problem of Bias….</vt:lpstr>
      <vt:lpstr>PowerPoint Presentation</vt:lpstr>
      <vt:lpstr>Problem of Bias….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Decide to revisit Rtweets…</vt:lpstr>
      <vt:lpstr>Cryptocurrency news 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Enriquez</dc:creator>
  <cp:lastModifiedBy>Enriquez, Christian</cp:lastModifiedBy>
  <cp:revision>156</cp:revision>
  <dcterms:created xsi:type="dcterms:W3CDTF">2018-04-24T21:39:13Z</dcterms:created>
  <dcterms:modified xsi:type="dcterms:W3CDTF">2018-05-03T20:07:39Z</dcterms:modified>
</cp:coreProperties>
</file>